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cat>
            <c:strRef>
              <c:f>Sheet1!$A$2:$A$5</c:f>
              <c:strCache>
                <c:ptCount val="2"/>
                <c:pt idx="0">
                  <c:v>Generic</c:v>
                </c:pt>
                <c:pt idx="1">
                  <c:v>Branded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60</c:v>
                </c:pt>
                <c:pt idx="1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80461942257217844"/>
          <c:y val="0.33178789370078743"/>
          <c:w val="0.18288057742782152"/>
          <c:h val="0.1688149606299212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169EADE1-D4BC-43AE-94A6-059DC8AED84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ECB5C315-1BB4-4696-B663-3046DFF90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169EADE1-D4BC-43AE-94A6-059DC8AED84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ECB5C315-1BB4-4696-B663-3046DFF90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69EADE1-D4BC-43AE-94A6-059DC8AED84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CB5C315-1BB4-4696-B663-3046DFF90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169EADE1-D4BC-43AE-94A6-059DC8AED84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ECB5C315-1BB4-4696-B663-3046DFF90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169EADE1-D4BC-43AE-94A6-059DC8AED84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ECB5C315-1BB4-4696-B663-3046DFF90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169EADE1-D4BC-43AE-94A6-059DC8AED84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ECB5C315-1BB4-4696-B663-3046DFF90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69EADE1-D4BC-43AE-94A6-059DC8AED84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CB5C315-1BB4-4696-B663-3046DFF90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169EADE1-D4BC-43AE-94A6-059DC8AED84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ECB5C315-1BB4-4696-B663-3046DFF90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169EADE1-D4BC-43AE-94A6-059DC8AED84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ECB5C315-1BB4-4696-B663-3046DFF90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69EADE1-D4BC-43AE-94A6-059DC8AED84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CB5C315-1BB4-4696-B663-3046DFF90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169EADE1-D4BC-43AE-94A6-059DC8AED84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ECB5C315-1BB4-4696-B663-3046DFF906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169EADE1-D4BC-43AE-94A6-059DC8AED84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5C315-1BB4-4696-B663-3046DFF9062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aviscon.com/gaviscon-family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715475" y="3718974"/>
            <a:ext cx="5985159" cy="1606102"/>
          </a:xfrm>
        </p:spPr>
        <p:txBody>
          <a:bodyPr>
            <a:normAutofit/>
          </a:bodyPr>
          <a:lstStyle/>
          <a:p>
            <a:r>
              <a:rPr lang="en-US" sz="7200" dirty="0" err="1" smtClean="0"/>
              <a:t>Gaviscon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198065" y="5003837"/>
            <a:ext cx="4836065" cy="112849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Generic or Branded?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927008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928288"/>
            <a:ext cx="4724400" cy="5077623"/>
          </a:xfrm>
        </p:spPr>
        <p:txBody>
          <a:bodyPr>
            <a:noAutofit/>
          </a:bodyPr>
          <a:lstStyle/>
          <a:p>
            <a:r>
              <a:rPr lang="en-US" sz="2000" b="1" i="1" baseline="30000" dirty="0" smtClean="0">
                <a:effectLst/>
              </a:rPr>
              <a:t>®</a:t>
            </a:r>
            <a:r>
              <a:rPr lang="en-US" sz="2000" dirty="0" smtClean="0">
                <a:effectLst/>
              </a:rPr>
              <a:t>,</a:t>
            </a:r>
            <a:r>
              <a:rPr lang="en-US" sz="2000" dirty="0">
                <a:effectLst/>
              </a:rPr>
              <a:t> </a:t>
            </a:r>
            <a:r>
              <a:rPr lang="en-US" sz="2000" dirty="0">
                <a:effectLst/>
                <a:hlinkClick r:id="rId2"/>
              </a:rPr>
              <a:t>all </a:t>
            </a:r>
            <a:r>
              <a:rPr lang="en-US" sz="2000" b="1" i="1" dirty="0" err="1">
                <a:effectLst/>
                <a:hlinkClick r:id="rId2"/>
              </a:rPr>
              <a:t>Gaviscon</a:t>
            </a:r>
            <a:r>
              <a:rPr lang="en-US" sz="2000" b="1" i="1" baseline="30000" dirty="0">
                <a:effectLst/>
                <a:hlinkClick r:id="rId2"/>
              </a:rPr>
              <a:t>®</a:t>
            </a:r>
            <a:r>
              <a:rPr lang="en-US" sz="2000" dirty="0">
                <a:effectLst/>
                <a:hlinkClick r:id="rId2"/>
              </a:rPr>
              <a:t> products</a:t>
            </a:r>
            <a:r>
              <a:rPr lang="en-US" sz="2000" dirty="0">
                <a:effectLst/>
              </a:rPr>
              <a:t> contain "alginate". When chewed (</a:t>
            </a:r>
            <a:r>
              <a:rPr lang="en-US" sz="2000" b="1" i="1" dirty="0" err="1">
                <a:effectLst/>
              </a:rPr>
              <a:t>Gaviscon</a:t>
            </a:r>
            <a:r>
              <a:rPr lang="en-US" sz="2000" b="1" i="1" baseline="30000" dirty="0">
                <a:effectLst/>
              </a:rPr>
              <a:t>®</a:t>
            </a:r>
            <a:r>
              <a:rPr lang="en-US" sz="2000" dirty="0">
                <a:effectLst/>
              </a:rPr>
              <a:t> tablets) or swallowed (</a:t>
            </a:r>
            <a:r>
              <a:rPr lang="en-US" sz="2000" b="1" i="1" dirty="0" err="1">
                <a:effectLst/>
              </a:rPr>
              <a:t>Gaviscon</a:t>
            </a:r>
            <a:r>
              <a:rPr lang="en-US" sz="2000" b="1" i="1" baseline="30000" dirty="0">
                <a:effectLst/>
              </a:rPr>
              <a:t>®</a:t>
            </a:r>
            <a:r>
              <a:rPr lang="en-US" sz="2000" dirty="0">
                <a:effectLst/>
              </a:rPr>
              <a:t> liquid), the combination of the </a:t>
            </a:r>
            <a:r>
              <a:rPr lang="en-US" sz="2000" dirty="0" err="1">
                <a:effectLst/>
              </a:rPr>
              <a:t>alginic</a:t>
            </a:r>
            <a:r>
              <a:rPr lang="en-US" sz="2000" dirty="0">
                <a:effectLst/>
              </a:rPr>
              <a:t> acid and bicarbonate creates a foam barrier or "raft" that floats on the stomach acid. This raft foam barrier helps reduce the number of reflux episodes and provides longer lasting action against "heartburn" </a:t>
            </a:r>
          </a:p>
          <a:p>
            <a:r>
              <a:rPr lang="en-US" sz="2000" dirty="0">
                <a:effectLst/>
              </a:rPr>
              <a:t>than ordinary antacid products. If reflux occurs, this raft foam barrier is the first to contact the esophageal mucosa, and thus provides protection against the acid-pepsin gastric contents. In fact, </a:t>
            </a:r>
            <a:r>
              <a:rPr lang="en-US" sz="2000" b="1" i="1" dirty="0" err="1">
                <a:effectLst/>
              </a:rPr>
              <a:t>Gaviscon</a:t>
            </a:r>
            <a:r>
              <a:rPr lang="en-US" sz="2000" b="1" i="1" baseline="30000" dirty="0">
                <a:effectLst/>
              </a:rPr>
              <a:t>®</a:t>
            </a:r>
            <a:r>
              <a:rPr lang="en-US" sz="2000" dirty="0">
                <a:effectLst/>
              </a:rPr>
              <a:t> helps keep acid down in the stomach, where it belongs.</a:t>
            </a:r>
            <a:endParaRPr lang="en-US" sz="2000" dirty="0"/>
          </a:p>
        </p:txBody>
      </p:sp>
      <p:pic>
        <p:nvPicPr>
          <p:cNvPr id="4" name="Picture 4" descr="https://encrypted-tbn3.gstatic.com/images?q=tbn:ANd9GcSFmrtjE2IQ9wDJgtx3qY-kjwq0QH6fAdn7ksn5xbMELnco_CC-r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5" y="228600"/>
            <a:ext cx="4402015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827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908469" y="2769785"/>
            <a:ext cx="5064953" cy="2005442"/>
          </a:xfrm>
        </p:spPr>
        <p:txBody>
          <a:bodyPr/>
          <a:lstStyle/>
          <a:p>
            <a:r>
              <a:rPr lang="en-US" dirty="0" smtClean="0"/>
              <a:t>Percentage 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84138854"/>
              </p:ext>
            </p:extLst>
          </p:nvPr>
        </p:nvGraphicFramePr>
        <p:xfrm>
          <a:off x="2590800" y="1371600"/>
          <a:ext cx="6553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73642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TC101859865[[fn=Kilter]]</Template>
  <TotalTime>27</TotalTime>
  <Words>7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Rockwell</vt:lpstr>
      <vt:lpstr>Wingdings</vt:lpstr>
      <vt:lpstr>Kilter</vt:lpstr>
      <vt:lpstr>Gaviscon</vt:lpstr>
      <vt:lpstr>PowerPoint Presentation</vt:lpstr>
      <vt:lpstr>Percentage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Gaviscon</dc:title>
  <dc:creator>Nicole</dc:creator>
  <cp:lastModifiedBy>Jolina</cp:lastModifiedBy>
  <cp:revision>2</cp:revision>
  <dcterms:created xsi:type="dcterms:W3CDTF">2014-09-30T00:05:57Z</dcterms:created>
  <dcterms:modified xsi:type="dcterms:W3CDTF">2014-09-29T09:18:29Z</dcterms:modified>
</cp:coreProperties>
</file>